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itter" pitchFamily="2" charset="77"/>
      <p:regular r:id="rId9"/>
      <p:bold r:id="rId10"/>
      <p:italic r:id="rId11"/>
      <p:boldItalic r:id="rId12"/>
    </p:embeddedFont>
    <p:embeddedFont>
      <p:font typeface="Outfit Bold" pitchFamily="2" charset="0"/>
      <p:bold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97E66-1344-A44A-91E7-F5D444EEF245}" v="55" dt="2026-01-19T22:34:55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329"/>
  </p:normalViewPr>
  <p:slideViewPr>
    <p:cSldViewPr snapToGrid="0" snapToObjects="1">
      <p:cViewPr varScale="1">
        <p:scale>
          <a:sx n="97" d="100"/>
          <a:sy n="97" d="100"/>
        </p:scale>
        <p:origin x="9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8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the last time you acted as a consultant in the broad sense - i.e. tried to influence someone to solve a problem where you did not have direct control.
How did that problem identification come about? They might have asked for help - but not unlikely that you noticed, and first had to convince them that there was a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co-production: Negotiation on the side of the client - between senior managers and those closer to the problem - but also with procurement department that might be unwilling to pay for co-production.</a:t>
            </a:r>
          </a:p>
          <a:p>
            <a:r>
              <a:rPr lang="en-US" dirty="0"/>
              <a:t>Problem framing – also e.g. related to assumed values – motivation or skill issue?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not always "client has problem, calls consultant." Sometimes consultants create the problem. We'll look at farming versus hunting, and a framework called the Pyramid of 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How to gain access to opportunities?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411"/>
            <a:ext cx="8789432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Where Do Opportunities Come From?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075" y="1627822"/>
            <a:ext cx="1304424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075" y="2144197"/>
            <a:ext cx="4225766" cy="3116223"/>
          </a:xfrm>
          <a:prstGeom prst="roundRect">
            <a:avLst>
              <a:gd name="adj" fmla="val 982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97029" y="2348151"/>
            <a:ext cx="272379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Problem Seeks Solution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7029" y="2776895"/>
            <a:ext cx="3817858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traditional view. Client has a problem, searches for someone who can help, finds a consultant. 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97029" y="3816787"/>
            <a:ext cx="3817858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Demand-led, rational, straightforward. The client drives the process from start to finish.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02317" y="2144197"/>
            <a:ext cx="4225766" cy="3116223"/>
          </a:xfrm>
          <a:prstGeom prst="roundRect">
            <a:avLst>
              <a:gd name="adj" fmla="val 982"/>
            </a:avLst>
          </a:prstGeom>
          <a:solidFill>
            <a:srgbClr val="2D2F2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06271" y="2348151"/>
            <a:ext cx="2723793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Solution Seeks Problem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06271" y="2776895"/>
            <a:ext cx="3817858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Consultants develop approaches—Six Sigma, digital transformation, agile methodology—and then convince clients these are relevant. 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06271" y="4126706"/>
            <a:ext cx="3817858" cy="92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solution exists before the problem is identified. Controversial "best-practice marketing."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11558" y="2144197"/>
            <a:ext cx="4225766" cy="3116223"/>
          </a:xfrm>
          <a:prstGeom prst="roundRect">
            <a:avLst>
              <a:gd name="adj" fmla="val 982"/>
            </a:avLst>
          </a:prstGeom>
          <a:solidFill>
            <a:schemeClr val="accent4">
              <a:lumMod val="5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815513" y="2348151"/>
            <a:ext cx="276915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Problem Co-Production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815513" y="2776895"/>
            <a:ext cx="3817858" cy="123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problem isn't fully defined. Consultant and client work together on articulation, accentuation, adaptation, negotiation. 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815513" y="4126706"/>
            <a:ext cx="381785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Who has control? How is it exercised?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93075" y="5466874"/>
            <a:ext cx="13044249" cy="811411"/>
          </a:xfrm>
          <a:prstGeom prst="roundRect">
            <a:avLst>
              <a:gd name="adj" fmla="val 3770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29" y="5764292"/>
            <a:ext cx="254913" cy="20395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455896" y="5701308"/>
            <a:ext cx="1217747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Sturdy (2018) suggests this is a false dichotomy; co-production is very common. 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93075" y="6484739"/>
            <a:ext cx="13044249" cy="1121331"/>
          </a:xfrm>
          <a:prstGeom prst="roundRect">
            <a:avLst>
              <a:gd name="adj" fmla="val 2728"/>
            </a:avLst>
          </a:prstGeom>
          <a:solidFill>
            <a:srgbClr val="4B3F0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29" y="6782157"/>
            <a:ext cx="254913" cy="203954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455896" y="6719173"/>
            <a:ext cx="12177474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Also, </a:t>
            </a:r>
            <a:r>
              <a:rPr lang="en-US" sz="160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phases are intertwined</a:t>
            </a: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How you frame the problem shapes what solutions look viable; 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solutions you know about shape how you frame the problem.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8813"/>
            <a:ext cx="694932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Clients vs. Customers (Schein)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098953"/>
            <a:ext cx="6272451" cy="3926205"/>
          </a:xfrm>
          <a:prstGeom prst="roundRect">
            <a:avLst>
              <a:gd name="adj" fmla="val 780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97863" y="230302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217" y="2471380"/>
            <a:ext cx="275511" cy="2755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7863" y="3099078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Clients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7863" y="3665577"/>
            <a:ext cx="5864304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Want to work </a:t>
            </a:r>
            <a:r>
              <a:rPr lang="en-US" sz="160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with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you to improve a situation.  Open to exploring whether their initial framing is right. Co-production works here.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97863" y="4761667"/>
            <a:ext cx="586430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Open to diagnosis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97863" y="5136237"/>
            <a:ext cx="586430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Value joint problem definition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97863" y="5510808"/>
            <a:ext cx="586430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Flexible on approach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571780" y="2098952"/>
            <a:ext cx="6272451" cy="3926205"/>
          </a:xfrm>
          <a:prstGeom prst="roundRect">
            <a:avLst>
              <a:gd name="adj" fmla="val 84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775853" y="230302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0423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207" y="2471380"/>
            <a:ext cx="275511" cy="27551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775853" y="3099078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Customers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7775853" y="3665577"/>
            <a:ext cx="586430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(Think they) already know what they want; they just need you to deliver it. Fixed specification without exploration.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775853" y="4451390"/>
            <a:ext cx="586430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Closed to alternative framings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775853" y="4825960"/>
            <a:ext cx="586430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Pre-determined solution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775853" y="5200531"/>
            <a:ext cx="586430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Execution-focused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793790" y="6438543"/>
            <a:ext cx="13042821" cy="812244"/>
          </a:xfrm>
          <a:prstGeom prst="roundRect">
            <a:avLst>
              <a:gd name="adj" fmla="val 3770"/>
            </a:avLst>
          </a:prstGeom>
          <a:solidFill>
            <a:schemeClr val="accent4">
              <a:lumMod val="75000"/>
            </a:scheme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997863" y="6735961"/>
            <a:ext cx="255151" cy="20407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457087" y="6673215"/>
            <a:ext cx="1217545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latin typeface="Bitter" pitchFamily="34" charset="0"/>
                <a:ea typeface="Bitter" pitchFamily="34" charset="-122"/>
                <a:cs typeface="Bitter" pitchFamily="34" charset="-120"/>
              </a:rPr>
              <a:t>Have you generally worked for clients or customers so far? What do you prefer?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588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Farming vs. Hunting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1621036"/>
            <a:ext cx="75564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Two approaches to getting work.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2344698"/>
            <a:ext cx="3529251" cy="4143375"/>
          </a:xfrm>
          <a:prstGeom prst="roundRect">
            <a:avLst>
              <a:gd name="adj" fmla="val 3109"/>
            </a:avLst>
          </a:prstGeom>
          <a:solidFill>
            <a:srgbClr val="1C1D1F"/>
          </a:solidFill>
          <a:ln w="2286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70930" y="2344698"/>
            <a:ext cx="91440" cy="4143375"/>
          </a:xfrm>
          <a:prstGeom prst="roundRect">
            <a:avLst>
              <a:gd name="adj" fmla="val 3348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89303" y="2571631"/>
            <a:ext cx="3006804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Farming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89303" y="3138130"/>
            <a:ext cx="3006804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plant seeds and cultivate relationships over time. Eventually, clients come to you. 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89303" y="4234220"/>
            <a:ext cx="3006804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They've read your articles, seen your presentations, heard about you from someone they trust.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89303" y="5640586"/>
            <a:ext cx="300680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Long-term investment in reputation building.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828580" y="2344698"/>
            <a:ext cx="3529251" cy="4143374"/>
          </a:xfrm>
          <a:prstGeom prst="roundRect">
            <a:avLst>
              <a:gd name="adj" fmla="val 3416"/>
            </a:avLst>
          </a:prstGeom>
          <a:solidFill>
            <a:srgbClr val="1C1D1F"/>
          </a:solidFill>
          <a:ln w="22860">
            <a:solidFill>
              <a:srgbClr val="1F2D1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805720" y="2344698"/>
            <a:ext cx="91440" cy="4143600"/>
          </a:xfrm>
          <a:prstGeom prst="roundRect">
            <a:avLst>
              <a:gd name="adj" fmla="val 33488"/>
            </a:avLst>
          </a:prstGeom>
          <a:solidFill>
            <a:srgbClr val="1F2D1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124093" y="2571631"/>
            <a:ext cx="3006804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Hunting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5124093" y="3138130"/>
            <a:ext cx="300680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go out and pursue opportunities directly. 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124093" y="3923943"/>
            <a:ext cx="300680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identify a prospect, make contact, pitch your services.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124093" y="4709755"/>
            <a:ext cx="300680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Shorter-term active pursuit of specific opportunities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93790" y="6901458"/>
            <a:ext cx="75564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Most successful consultancies  blend both. 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Given the need for reputation,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farming matters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24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Pyramid of Trust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92605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Williams (2022) suggests that most consultancies fail to do marketing but pursue a "hope strategy." 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309574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Systematic alternative: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pyramid of trust 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that moves prospects through three stages deliberately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38882"/>
            <a:ext cx="4225052" cy="1143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7863" y="423493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Get Known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97863" y="4663916"/>
            <a:ext cx="3816906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Oblivious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 audiences who don't know you exist. Broad channels: LinkedIn, networking events, thought leadership. Getting on their radar.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55" y="3132653"/>
            <a:ext cx="4225171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06628" y="39287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Build Trust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406628" y="4357688"/>
            <a:ext cx="3817025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Afflicted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 audiences who recognise challenges but aren't ready to buy. Deeper engagement: newsletters, blogs, lead magnets demonstrating genuine expertise.</a:t>
            </a:r>
            <a:endParaRPr lang="en-US" sz="16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439" y="2826544"/>
            <a:ext cx="4225171" cy="1143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15513" y="362259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Generate Leads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9815513" y="4051578"/>
            <a:ext cx="3817025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Informed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 audiences who are ready. Intimate interactions: webinars, executive roundtables, one-to-one conversations. Moving from one-to-many to one-to-one.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93790" y="6319838"/>
            <a:ext cx="13042821" cy="1122521"/>
          </a:xfrm>
          <a:prstGeom prst="roundRect">
            <a:avLst>
              <a:gd name="adj" fmla="val 2728"/>
            </a:avLst>
          </a:prstGeom>
          <a:solidFill>
            <a:srgbClr val="2A2C2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63" y="6617256"/>
            <a:ext cx="255151" cy="20407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457087" y="6554510"/>
            <a:ext cx="1217545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framework's value lies in linking these activities into an integrated process, 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 treating them as disconnected marketing tactics. Each stage systematically feeds the next.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33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Your reflection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02255"/>
            <a:ext cx="7556421" cy="1326713"/>
          </a:xfrm>
          <a:prstGeom prst="roundRect">
            <a:avLst>
              <a:gd name="adj" fmla="val 2565"/>
            </a:avLst>
          </a:prstGeom>
          <a:solidFill>
            <a:schemeClr val="accent4">
              <a:lumMod val="75000"/>
            </a:scheme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3138726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085743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did you find work so far, as a consultant or otherwise? Farming, hunting, or both?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3790" y="4384119"/>
            <a:ext cx="7556421" cy="1326713"/>
          </a:xfrm>
          <a:prstGeom prst="roundRect">
            <a:avLst>
              <a:gd name="adj" fmla="val 2565"/>
            </a:avLst>
          </a:prstGeom>
          <a:solidFill>
            <a:schemeClr val="accent4">
              <a:lumMod val="75000"/>
            </a:scheme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4720590"/>
            <a:ext cx="283488" cy="2268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4667607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do you feel about putting yourself out there,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about personal branding? </a:t>
            </a:r>
            <a:endParaRPr lang="en-US" sz="17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72B29FDB-925B-EB05-A5FC-1ED63622E11B}"/>
              </a:ext>
            </a:extLst>
          </p:cNvPr>
          <p:cNvSpPr/>
          <p:nvPr/>
        </p:nvSpPr>
        <p:spPr>
          <a:xfrm>
            <a:off x="793790" y="6852172"/>
            <a:ext cx="61348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Effective Contracting</a:t>
            </a:r>
            <a:endParaRPr lang="en-US" sz="2000" b="1" dirty="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54DD9171-4D59-CA18-3727-87042D4DF7F6}"/>
              </a:ext>
            </a:extLst>
          </p:cNvPr>
          <p:cNvSpPr/>
          <p:nvPr/>
        </p:nvSpPr>
        <p:spPr>
          <a:xfrm>
            <a:off x="793790" y="6335083"/>
            <a:ext cx="209764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E4CF5A77-F102-EC64-310F-B20EEAE76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498" y="6465100"/>
            <a:ext cx="181451" cy="181451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BA663F0A-AF3B-1712-6955-15A89B22744C}"/>
              </a:ext>
            </a:extLst>
          </p:cNvPr>
          <p:cNvSpPr/>
          <p:nvPr/>
        </p:nvSpPr>
        <p:spPr>
          <a:xfrm>
            <a:off x="1209675" y="6410688"/>
            <a:ext cx="15380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COMING UP NEXT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700</Words>
  <Application>Microsoft Macintosh PowerPoint</Application>
  <PresentationFormat>Custom</PresentationFormat>
  <Paragraphs>65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Outfit Bold</vt:lpstr>
      <vt:lpstr>Bitter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1</cp:revision>
  <dcterms:created xsi:type="dcterms:W3CDTF">2026-01-19T16:55:46Z</dcterms:created>
  <dcterms:modified xsi:type="dcterms:W3CDTF">2026-01-19T22:34:59Z</dcterms:modified>
</cp:coreProperties>
</file>